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3" r:id="rId2"/>
    <p:sldId id="265" r:id="rId3"/>
    <p:sldId id="277" r:id="rId4"/>
    <p:sldId id="283" r:id="rId5"/>
    <p:sldId id="278" r:id="rId6"/>
    <p:sldId id="279" r:id="rId7"/>
    <p:sldId id="281" r:id="rId8"/>
    <p:sldId id="284" r:id="rId9"/>
    <p:sldId id="282" r:id="rId10"/>
    <p:sldId id="27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A0CA54F-A827-413A-B31B-3A096ECAB3FA}" type="datetimeFigureOut">
              <a:rPr lang="en-US" smtClean="0"/>
              <a:pPr/>
              <a:t>7/14/2020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D250FF0-A76E-4D02-9B33-E01F8144B44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99D1FA-9741-4C4D-A3DA-92AFF3B69CC3}" type="datetimeFigureOut">
              <a:rPr lang="en-US" smtClean="0"/>
              <a:pPr/>
              <a:t>7/14/2020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C864C6-3499-4CE8-9249-A472DEF0F46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E33B99-B63B-4F44-B101-C7A661F0EE9E}" type="slidenum">
              <a:rPr lang="en-US" smtClean="0"/>
              <a:pPr/>
              <a:t>2</a:t>
            </a:fld>
            <a:endParaRPr lang="en-US"/>
          </a:p>
        </p:txBody>
      </p:sp>
    </p:spTree>
    <p:extLst>
      <p:ext uri="{BB962C8B-B14F-4D97-AF65-F5344CB8AC3E}">
        <p14:creationId xmlns="" xmlns:p14="http://schemas.microsoft.com/office/powerpoint/2010/main" val="716296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94FE25-A2F5-47FC-A1FB-D64A76F0C043}" type="datetime1">
              <a:rPr lang="en-US" smtClean="0"/>
              <a:pPr/>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E24404-D3E7-415D-818D-5B4B516DD74B}" type="datetime1">
              <a:rPr lang="en-US" smtClean="0"/>
              <a:pPr/>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11A088-8B8B-4683-B8CC-1A7CD7B660F5}" type="datetime1">
              <a:rPr lang="en-US" smtClean="0"/>
              <a:pPr/>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C571C0-EA03-4545-A1BB-2FA3B7C18B74}" type="datetime1">
              <a:rPr lang="en-US" smtClean="0"/>
              <a:pPr/>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23B872-4BBF-4739-A813-D793473A00D2}" type="datetime1">
              <a:rPr lang="en-US" smtClean="0"/>
              <a:pPr/>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6AC132-6F97-4853-9C36-A8764FC74680}" type="datetime1">
              <a:rPr lang="en-US" smtClean="0"/>
              <a:pPr/>
              <a:t>7/14/2020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0A42E3-C234-4F9F-AF3E-19A1F469D243}" type="datetime1">
              <a:rPr lang="en-US" smtClean="0"/>
              <a:pPr/>
              <a:t>7/14/2020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3FC6B3-F0E0-4032-BDB3-600ADEE00A41}" type="datetime1">
              <a:rPr lang="en-US" smtClean="0"/>
              <a:pPr/>
              <a:t>7/14/2020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34A291-3544-42A4-8243-344ADEB1B91E}" type="datetime1">
              <a:rPr lang="en-US" smtClean="0"/>
              <a:pPr/>
              <a:t>7/14/2020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56E173-1146-4A32-A953-54C1E1F87EB8}" type="datetime1">
              <a:rPr lang="en-US" smtClean="0"/>
              <a:pPr/>
              <a:t>7/14/2020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E0EAC2-7745-40DC-8C57-7C694CD0D864}" type="datetime1">
              <a:rPr lang="en-US" smtClean="0"/>
              <a:pPr/>
              <a:t>7/14/2020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7400B5-BEC5-4D6F-AE18-A208646E6313}" type="datetime1">
              <a:rPr lang="en-US" smtClean="0"/>
              <a:pPr/>
              <a:t>7/14/2020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BISP Enquiries </a:t>
            </a:r>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2.jpg"/>
          <p:cNvPicPr>
            <a:picLocks noChangeAspect="1"/>
          </p:cNvPicPr>
          <p:nvPr/>
        </p:nvPicPr>
        <p:blipFill>
          <a:blip r:embed="rId2">
            <a:extLst>
              <a:ext uri="{28A0092B-C50C-407E-A947-70E740481C1C}">
                <a14:useLocalDpi xmlns="" xmlns:a14="http://schemas.microsoft.com/office/drawing/2010/main" val="0"/>
              </a:ext>
            </a:extLst>
          </a:blip>
          <a:srcRect b="5556"/>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Date Placeholder 4"/>
          <p:cNvSpPr>
            <a:spLocks noGrp="1"/>
          </p:cNvSpPr>
          <p:nvPr>
            <p:ph type="dt" sz="half" idx="10"/>
          </p:nvPr>
        </p:nvSpPr>
        <p:spPr/>
        <p:txBody>
          <a:bodyPr/>
          <a:lstStyle/>
          <a:p>
            <a:fld id="{96F8CDE8-00D6-4969-B13E-47F62CF7550F}" type="datetime1">
              <a:rPr lang="en-US" smtClean="0"/>
              <a:pPr/>
              <a:t>7/14/2020</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p:txBody>
          <a:bodyPr/>
          <a:lstStyle/>
          <a:p>
            <a:pPr algn="ctr" eaLnBrk="1" hangingPunct="1">
              <a:buFont typeface="Wingdings 2" pitchFamily="18" charset="2"/>
              <a:buNone/>
            </a:pPr>
            <a:endParaRPr lang="en-US" sz="6600" smtClean="0">
              <a:solidFill>
                <a:srgbClr val="7030A0"/>
              </a:solidFill>
              <a:latin typeface="Arial" pitchFamily="34" charset="0"/>
              <a:cs typeface="Arial" pitchFamily="34" charset="0"/>
            </a:endParaRPr>
          </a:p>
          <a:p>
            <a:pPr algn="ctr" eaLnBrk="1" hangingPunct="1">
              <a:buFont typeface="Wingdings 2" pitchFamily="18" charset="2"/>
              <a:buNone/>
            </a:pPr>
            <a:r>
              <a:rPr lang="en-US" sz="6600" smtClean="0">
                <a:solidFill>
                  <a:srgbClr val="7030A0"/>
                </a:solidFill>
                <a:latin typeface="Arial" pitchFamily="34" charset="0"/>
                <a:cs typeface="Arial" pitchFamily="34" charset="0"/>
              </a:rPr>
              <a:t>THANKS</a:t>
            </a:r>
          </a:p>
        </p:txBody>
      </p:sp>
      <p:sp>
        <p:nvSpPr>
          <p:cNvPr id="4" name="Slide Number Placeholder 3"/>
          <p:cNvSpPr>
            <a:spLocks noGrp="1"/>
          </p:cNvSpPr>
          <p:nvPr>
            <p:ph type="sldNum" sz="quarter" idx="12"/>
          </p:nvPr>
        </p:nvSpPr>
        <p:spPr/>
        <p:txBody>
          <a:bodyPr/>
          <a:lstStyle/>
          <a:p>
            <a:pPr>
              <a:defRPr/>
            </a:pPr>
            <a:fld id="{B6DE075E-E13C-4B4B-9A8A-5146E26892A1}" type="slidenum">
              <a:rPr lang="en-US"/>
              <a:pPr>
                <a:defRPr/>
              </a:pPr>
              <a:t>10</a:t>
            </a:fld>
            <a:endParaRPr lang="en-US"/>
          </a:p>
        </p:txBody>
      </p:sp>
      <p:pic>
        <p:nvPicPr>
          <p:cNvPr id="5" name="Picture 3" descr="C:\My Documents\zahid_per\zahid\wallpapers\M04S8F3F.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7413" name="Rectangle 5"/>
          <p:cNvSpPr>
            <a:spLocks noChangeArrowheads="1"/>
          </p:cNvSpPr>
          <p:nvPr/>
        </p:nvSpPr>
        <p:spPr bwMode="auto">
          <a:xfrm>
            <a:off x="2819400" y="4397375"/>
            <a:ext cx="3962400" cy="708025"/>
          </a:xfrm>
          <a:prstGeom prst="rect">
            <a:avLst/>
          </a:prstGeom>
          <a:noFill/>
          <a:ln w="9525">
            <a:noFill/>
            <a:miter lim="800000"/>
            <a:headEnd/>
            <a:tailEnd/>
          </a:ln>
        </p:spPr>
        <p:txBody>
          <a:bodyPr>
            <a:spAutoFit/>
          </a:bodyPr>
          <a:lstStyle/>
          <a:p>
            <a:pPr algn="ctr"/>
            <a:r>
              <a:rPr lang="en-GB">
                <a:solidFill>
                  <a:srgbClr val="FFFFFF"/>
                </a:solidFill>
              </a:rPr>
              <a:t>Thank You</a:t>
            </a:r>
          </a:p>
        </p:txBody>
      </p:sp>
      <p:sp>
        <p:nvSpPr>
          <p:cNvPr id="6" name="Date Placeholder 5"/>
          <p:cNvSpPr>
            <a:spLocks noGrp="1"/>
          </p:cNvSpPr>
          <p:nvPr>
            <p:ph type="dt" sz="half" idx="10"/>
          </p:nvPr>
        </p:nvSpPr>
        <p:spPr/>
        <p:txBody>
          <a:bodyPr/>
          <a:lstStyle/>
          <a:p>
            <a:fld id="{2F358F2C-B8E9-4721-B503-137E58BF4EA5}" type="datetime1">
              <a:rPr lang="en-US" smtClean="0"/>
              <a:pPr/>
              <a:t>7/14/2020</a:t>
            </a:fld>
            <a:endParaRPr lang="en-US"/>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5"/>
          <p:cNvGrpSpPr>
            <a:grpSpLocks/>
          </p:cNvGrpSpPr>
          <p:nvPr/>
        </p:nvGrpSpPr>
        <p:grpSpPr bwMode="auto">
          <a:xfrm>
            <a:off x="561360" y="4261486"/>
            <a:ext cx="7800975" cy="1143634"/>
            <a:chOff x="734959" y="3445937"/>
            <a:chExt cx="8297362" cy="1318322"/>
          </a:xfrm>
        </p:grpSpPr>
        <p:cxnSp>
          <p:nvCxnSpPr>
            <p:cNvPr id="114" name="Straight Connector 113"/>
            <p:cNvCxnSpPr/>
            <p:nvPr/>
          </p:nvCxnSpPr>
          <p:spPr>
            <a:xfrm>
              <a:off x="734959" y="3445937"/>
              <a:ext cx="8297362" cy="0"/>
            </a:xfrm>
            <a:prstGeom prst="line">
              <a:avLst/>
            </a:prstGeom>
            <a:ln w="3175" cmpd="sng">
              <a:solidFill>
                <a:srgbClr val="E4E4E4"/>
              </a:solidFill>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734959" y="4764259"/>
              <a:ext cx="8297362" cy="0"/>
            </a:xfrm>
            <a:prstGeom prst="line">
              <a:avLst/>
            </a:prstGeom>
            <a:ln w="3175" cmpd="sng">
              <a:solidFill>
                <a:srgbClr val="E4E4E4"/>
              </a:solidFill>
            </a:ln>
            <a:effectLst/>
          </p:spPr>
          <p:style>
            <a:lnRef idx="2">
              <a:schemeClr val="accent1"/>
            </a:lnRef>
            <a:fillRef idx="0">
              <a:schemeClr val="accent1"/>
            </a:fillRef>
            <a:effectRef idx="1">
              <a:schemeClr val="accent1"/>
            </a:effectRef>
            <a:fontRef idx="minor">
              <a:schemeClr val="tx1"/>
            </a:fontRef>
          </p:style>
        </p:cxnSp>
      </p:grpSp>
      <p:sp>
        <p:nvSpPr>
          <p:cNvPr id="3" name="TextBox 2"/>
          <p:cNvSpPr txBox="1"/>
          <p:nvPr/>
        </p:nvSpPr>
        <p:spPr>
          <a:xfrm>
            <a:off x="457200" y="3611024"/>
            <a:ext cx="8153400" cy="1323439"/>
          </a:xfrm>
          <a:prstGeom prst="rect">
            <a:avLst/>
          </a:prstGeom>
          <a:noFill/>
        </p:spPr>
        <p:txBody>
          <a:bodyPr wrap="square">
            <a:spAutoFit/>
          </a:bodyPr>
          <a:lstStyle/>
          <a:p>
            <a:pPr algn="ctr" defTabSz="548640" fontAlgn="base">
              <a:spcBef>
                <a:spcPct val="0"/>
              </a:spcBef>
              <a:spcAft>
                <a:spcPct val="0"/>
              </a:spcAft>
              <a:defRPr/>
            </a:pPr>
            <a:r>
              <a:rPr lang="en-US" sz="4000" dirty="0" smtClean="0"/>
              <a:t> </a:t>
            </a:r>
          </a:p>
          <a:p>
            <a:pPr algn="ctr" defTabSz="548640" fontAlgn="base">
              <a:spcBef>
                <a:spcPct val="0"/>
              </a:spcBef>
              <a:spcAft>
                <a:spcPct val="0"/>
              </a:spcAft>
              <a:defRPr/>
            </a:pPr>
            <a:endParaRPr lang="en-US" sz="4000" b="1" dirty="0">
              <a:solidFill>
                <a:prstClr val="black">
                  <a:lumMod val="65000"/>
                  <a:lumOff val="35000"/>
                </a:prstClr>
              </a:solidFill>
              <a:latin typeface="Roboto Regular"/>
              <a:ea typeface="ＭＳ Ｐゴシック" charset="0"/>
              <a:cs typeface="Roboto Regular"/>
            </a:endParaRPr>
          </a:p>
        </p:txBody>
      </p:sp>
      <p:sp>
        <p:nvSpPr>
          <p:cNvPr id="15" name="Rectangle 14"/>
          <p:cNvSpPr/>
          <p:nvPr/>
        </p:nvSpPr>
        <p:spPr bwMode="auto">
          <a:xfrm flipH="1">
            <a:off x="0" y="9526"/>
            <a:ext cx="428625" cy="1554412"/>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48640">
              <a:defRPr/>
            </a:pPr>
            <a:endParaRPr lang="en-US" sz="2160">
              <a:solidFill>
                <a:prstClr val="white"/>
              </a:solidFill>
              <a:latin typeface="Calibri"/>
            </a:endParaRPr>
          </a:p>
        </p:txBody>
      </p:sp>
      <p:grpSp>
        <p:nvGrpSpPr>
          <p:cNvPr id="4" name="Group 15"/>
          <p:cNvGrpSpPr>
            <a:grpSpLocks/>
          </p:cNvGrpSpPr>
          <p:nvPr/>
        </p:nvGrpSpPr>
        <p:grpSpPr bwMode="auto">
          <a:xfrm>
            <a:off x="61437" y="1180466"/>
            <a:ext cx="305753" cy="146684"/>
            <a:chOff x="68263" y="657225"/>
            <a:chExt cx="339725" cy="122238"/>
          </a:xfrm>
          <a:solidFill>
            <a:srgbClr val="008000"/>
          </a:solidFill>
        </p:grpSpPr>
        <p:cxnSp>
          <p:nvCxnSpPr>
            <p:cNvPr id="17" name="Straight Connector 16"/>
            <p:cNvCxnSpPr/>
            <p:nvPr/>
          </p:nvCxnSpPr>
          <p:spPr bwMode="auto">
            <a:xfrm>
              <a:off x="68263" y="657225"/>
              <a:ext cx="339725" cy="0"/>
            </a:xfrm>
            <a:prstGeom prst="line">
              <a:avLst/>
            </a:prstGeom>
            <a:grpFill/>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bwMode="auto">
            <a:xfrm>
              <a:off x="68263" y="717550"/>
              <a:ext cx="339725" cy="0"/>
            </a:xfrm>
            <a:prstGeom prst="line">
              <a:avLst/>
            </a:prstGeom>
            <a:grpFill/>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bwMode="auto">
            <a:xfrm>
              <a:off x="68263" y="779463"/>
              <a:ext cx="339725" cy="0"/>
            </a:xfrm>
            <a:prstGeom prst="line">
              <a:avLst/>
            </a:prstGeom>
            <a:grpFill/>
            <a:ln w="12700">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13" name="Rectangle 12"/>
          <p:cNvSpPr/>
          <p:nvPr/>
        </p:nvSpPr>
        <p:spPr>
          <a:xfrm>
            <a:off x="273355" y="3267670"/>
            <a:ext cx="8642045" cy="923330"/>
          </a:xfrm>
          <a:prstGeom prst="rect">
            <a:avLst/>
          </a:prstGeom>
        </p:spPr>
        <p:style>
          <a:lnRef idx="2">
            <a:schemeClr val="accent1"/>
          </a:lnRef>
          <a:fillRef idx="1">
            <a:schemeClr val="lt1"/>
          </a:fillRef>
          <a:effectRef idx="0">
            <a:schemeClr val="accent1"/>
          </a:effectRef>
          <a:fontRef idx="minor">
            <a:schemeClr val="dk1"/>
          </a:fontRef>
        </p:style>
        <p:txBody>
          <a:bodyPr wrap="none" lIns="91440" tIns="45720" rIns="91440" bIns="45720">
            <a:spAutoFit/>
          </a:bodyPr>
          <a:lstStyle/>
          <a:p>
            <a:pPr algn="ctr"/>
            <a:r>
              <a:rPr lang="en-US" sz="4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Civil Services Preparatory School</a:t>
            </a:r>
            <a:r>
              <a:rPr lang="en-U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endPar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pic>
        <p:nvPicPr>
          <p:cNvPr id="22" name="Picture 4" descr="No photo description available."/>
          <p:cNvPicPr>
            <a:picLocks noChangeAspect="1" noChangeArrowheads="1"/>
          </p:cNvPicPr>
          <p:nvPr/>
        </p:nvPicPr>
        <p:blipFill>
          <a:blip r:embed="rId3"/>
          <a:srcRect/>
          <a:stretch>
            <a:fillRect/>
          </a:stretch>
        </p:blipFill>
        <p:spPr bwMode="auto">
          <a:xfrm>
            <a:off x="3048000" y="0"/>
            <a:ext cx="3057525" cy="3057526"/>
          </a:xfrm>
          <a:prstGeom prst="rect">
            <a:avLst/>
          </a:prstGeom>
          <a:noFill/>
        </p:spPr>
      </p:pic>
      <p:sp>
        <p:nvSpPr>
          <p:cNvPr id="14" name="Date Placeholder 13"/>
          <p:cNvSpPr>
            <a:spLocks noGrp="1"/>
          </p:cNvSpPr>
          <p:nvPr>
            <p:ph type="dt" sz="half" idx="10"/>
          </p:nvPr>
        </p:nvSpPr>
        <p:spPr/>
        <p:txBody>
          <a:bodyPr/>
          <a:lstStyle/>
          <a:p>
            <a:fld id="{D4A5AC12-1AAB-4794-B367-9370F28429BE}" type="datetime1">
              <a:rPr lang="en-US" smtClean="0"/>
              <a:pPr/>
              <a:t>7/14/2020</a:t>
            </a:fld>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 xmlns:p14="http://schemas.microsoft.com/office/powerpoint/2010/main" val="4139244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Budget </a:t>
            </a:r>
            <a:endParaRPr lang="en-US" dirty="0">
              <a:latin typeface="Arial Black" pitchFamily="34" charset="0"/>
            </a:endParaRPr>
          </a:p>
        </p:txBody>
      </p:sp>
      <p:sp>
        <p:nvSpPr>
          <p:cNvPr id="3" name="Content Placeholder 2"/>
          <p:cNvSpPr>
            <a:spLocks noGrp="1"/>
          </p:cNvSpPr>
          <p:nvPr>
            <p:ph idx="1"/>
          </p:nvPr>
        </p:nvSpPr>
        <p:spPr/>
        <p:txBody>
          <a:bodyPr/>
          <a:lstStyle/>
          <a:p>
            <a:pPr>
              <a:buNone/>
            </a:pPr>
            <a:r>
              <a:rPr lang="en-US" dirty="0" smtClean="0"/>
              <a:t>A </a:t>
            </a:r>
            <a:r>
              <a:rPr lang="en-US" b="1" dirty="0" smtClean="0"/>
              <a:t>government budget</a:t>
            </a:r>
            <a:r>
              <a:rPr lang="en-US" dirty="0" smtClean="0"/>
              <a:t> is a document </a:t>
            </a:r>
            <a:r>
              <a:rPr lang="en-US" dirty="0" smtClean="0"/>
              <a:t>prepared by </a:t>
            </a:r>
            <a:r>
              <a:rPr lang="en-US" dirty="0" smtClean="0"/>
              <a:t>the </a:t>
            </a:r>
            <a:r>
              <a:rPr lang="en-US" b="1" dirty="0" smtClean="0"/>
              <a:t>government</a:t>
            </a:r>
            <a:r>
              <a:rPr lang="en-US" dirty="0" smtClean="0"/>
              <a:t> or other political entity presenting its anticipated revenues and proposed spending for the coming financial year</a:t>
            </a:r>
            <a:r>
              <a:rPr lang="en-US" dirty="0" smtClean="0"/>
              <a:t>.</a:t>
            </a:r>
          </a:p>
          <a:p>
            <a:pPr>
              <a:buNone/>
            </a:pPr>
            <a:r>
              <a:rPr lang="en-US" dirty="0" smtClean="0"/>
              <a:t>Balanced</a:t>
            </a:r>
          </a:p>
          <a:p>
            <a:pPr>
              <a:buNone/>
            </a:pPr>
            <a:r>
              <a:rPr lang="en-US" dirty="0" smtClean="0"/>
              <a:t>Surplus</a:t>
            </a:r>
          </a:p>
          <a:p>
            <a:pPr>
              <a:buNone/>
            </a:pPr>
            <a:r>
              <a:rPr lang="en-US" dirty="0" smtClean="0"/>
              <a:t>Deficit </a:t>
            </a:r>
            <a:endParaRPr lang="en-US" dirty="0"/>
          </a:p>
        </p:txBody>
      </p:sp>
      <p:sp>
        <p:nvSpPr>
          <p:cNvPr id="4" name="Date Placeholder 3"/>
          <p:cNvSpPr>
            <a:spLocks noGrp="1"/>
          </p:cNvSpPr>
          <p:nvPr>
            <p:ph type="dt" sz="half" idx="10"/>
          </p:nvPr>
        </p:nvSpPr>
        <p:spPr/>
        <p:txBody>
          <a:bodyPr/>
          <a:lstStyle/>
          <a:p>
            <a:fld id="{DEC571C0-EA03-4545-A1BB-2FA3B7C18B74}" type="datetime1">
              <a:rPr lang="en-US" smtClean="0"/>
              <a:pPr/>
              <a:t>7/14/2020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7" name="Rectangle 6"/>
          <p:cNvSpPr/>
          <p:nvPr/>
        </p:nvSpPr>
        <p:spPr bwMode="auto">
          <a:xfrm flipH="1">
            <a:off x="-1" y="9526"/>
            <a:ext cx="609600" cy="1554412"/>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vert="vert" anchor="ctr">
            <a:scene3d>
              <a:camera prst="orthographicFront">
                <a:rot lat="1136" lon="0" rev="0"/>
              </a:camera>
              <a:lightRig rig="threePt" dir="t"/>
            </a:scene3d>
          </a:bodyPr>
          <a:lstStyle/>
          <a:p>
            <a:pPr algn="ctr" defTabSz="548640">
              <a:defRPr/>
            </a:pPr>
            <a:r>
              <a:rPr lang="en-US" sz="1600" dirty="0" smtClean="0">
                <a:solidFill>
                  <a:prstClr val="white"/>
                </a:solidFill>
                <a:latin typeface="Calibri"/>
              </a:rPr>
              <a:t>Pakistan Affairs</a:t>
            </a:r>
            <a:endParaRPr lang="en-US" sz="1600" dirty="0">
              <a:solidFill>
                <a:prstClr val="white"/>
              </a:solidFill>
              <a:latin typeface="Calibri"/>
            </a:endParaRPr>
          </a:p>
        </p:txBody>
      </p:sp>
      <p:pic>
        <p:nvPicPr>
          <p:cNvPr id="8" name="Picture 4" descr="No photo description available."/>
          <p:cNvPicPr>
            <a:picLocks noChangeAspect="1" noChangeArrowheads="1"/>
          </p:cNvPicPr>
          <p:nvPr/>
        </p:nvPicPr>
        <p:blipFill>
          <a:blip r:embed="rId2"/>
          <a:srcRect/>
          <a:stretch>
            <a:fillRect/>
          </a:stretch>
        </p:blipFill>
        <p:spPr bwMode="auto">
          <a:xfrm>
            <a:off x="7543800" y="0"/>
            <a:ext cx="1600200" cy="162798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Arial Black" pitchFamily="34" charset="0"/>
              </a:rPr>
              <a:t>Balance of Payment</a:t>
            </a:r>
            <a:endParaRPr lang="en-US" dirty="0">
              <a:latin typeface="Arial Black" pitchFamily="34" charset="0"/>
            </a:endParaRPr>
          </a:p>
        </p:txBody>
      </p:sp>
      <p:sp>
        <p:nvSpPr>
          <p:cNvPr id="3" name="Content Placeholder 2"/>
          <p:cNvSpPr>
            <a:spLocks noGrp="1"/>
          </p:cNvSpPr>
          <p:nvPr>
            <p:ph idx="1"/>
          </p:nvPr>
        </p:nvSpPr>
        <p:spPr/>
        <p:txBody>
          <a:bodyPr>
            <a:normAutofit/>
          </a:bodyPr>
          <a:lstStyle/>
          <a:p>
            <a:r>
              <a:rPr lang="en-US" dirty="0" smtClean="0"/>
              <a:t>The </a:t>
            </a:r>
            <a:r>
              <a:rPr lang="en-US" b="1" dirty="0" smtClean="0"/>
              <a:t>balance of payments</a:t>
            </a:r>
            <a:r>
              <a:rPr lang="en-US" dirty="0" smtClean="0"/>
              <a:t> (BOP) is a statement of all transactions made between entities in one country and the rest of the world over a defined period of time, such as a quarter or a year</a:t>
            </a:r>
            <a:endParaRPr lang="en-US" dirty="0" smtClean="0"/>
          </a:p>
          <a:p>
            <a:pPr lvl="1"/>
            <a:endParaRPr lang="en-US" dirty="0"/>
          </a:p>
        </p:txBody>
      </p:sp>
      <p:sp>
        <p:nvSpPr>
          <p:cNvPr id="4" name="Date Placeholder 3"/>
          <p:cNvSpPr>
            <a:spLocks noGrp="1"/>
          </p:cNvSpPr>
          <p:nvPr>
            <p:ph type="dt" sz="half" idx="10"/>
          </p:nvPr>
        </p:nvSpPr>
        <p:spPr/>
        <p:txBody>
          <a:bodyPr/>
          <a:lstStyle/>
          <a:p>
            <a:fld id="{DEC571C0-EA03-4545-A1BB-2FA3B7C18B74}" type="datetime1">
              <a:rPr lang="en-US" smtClean="0"/>
              <a:pPr/>
              <a:t>7/14/2020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
        <p:nvSpPr>
          <p:cNvPr id="7" name="Rectangle 6"/>
          <p:cNvSpPr/>
          <p:nvPr/>
        </p:nvSpPr>
        <p:spPr bwMode="auto">
          <a:xfrm flipH="1">
            <a:off x="-1" y="9526"/>
            <a:ext cx="609600" cy="1554412"/>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vert="vert" anchor="ctr">
            <a:scene3d>
              <a:camera prst="orthographicFront">
                <a:rot lat="1136" lon="0" rev="0"/>
              </a:camera>
              <a:lightRig rig="threePt" dir="t"/>
            </a:scene3d>
          </a:bodyPr>
          <a:lstStyle/>
          <a:p>
            <a:pPr algn="ctr" defTabSz="548640">
              <a:defRPr/>
            </a:pPr>
            <a:r>
              <a:rPr lang="en-US" sz="1600" dirty="0" smtClean="0">
                <a:solidFill>
                  <a:prstClr val="white"/>
                </a:solidFill>
                <a:latin typeface="Calibri"/>
              </a:rPr>
              <a:t>Pakistan Affairs</a:t>
            </a:r>
            <a:endParaRPr lang="en-US" sz="1600" dirty="0">
              <a:solidFill>
                <a:prstClr val="white"/>
              </a:solidFill>
              <a:latin typeface="Calibri"/>
            </a:endParaRPr>
          </a:p>
        </p:txBody>
      </p:sp>
      <p:pic>
        <p:nvPicPr>
          <p:cNvPr id="8" name="Picture 4" descr="No photo description available."/>
          <p:cNvPicPr>
            <a:picLocks noChangeAspect="1" noChangeArrowheads="1"/>
          </p:cNvPicPr>
          <p:nvPr/>
        </p:nvPicPr>
        <p:blipFill>
          <a:blip r:embed="rId2"/>
          <a:srcRect/>
          <a:stretch>
            <a:fillRect/>
          </a:stretch>
        </p:blipFill>
        <p:spPr bwMode="auto">
          <a:xfrm>
            <a:off x="7543800" y="0"/>
            <a:ext cx="1600200" cy="162798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Capital Account</a:t>
            </a:r>
            <a:endParaRPr lang="en-US" dirty="0">
              <a:latin typeface="Arial Black" pitchFamily="34" charset="0"/>
            </a:endParaRPr>
          </a:p>
        </p:txBody>
      </p:sp>
      <p:sp>
        <p:nvSpPr>
          <p:cNvPr id="3" name="Content Placeholder 2"/>
          <p:cNvSpPr>
            <a:spLocks noGrp="1"/>
          </p:cNvSpPr>
          <p:nvPr>
            <p:ph idx="1"/>
          </p:nvPr>
        </p:nvSpPr>
        <p:spPr/>
        <p:txBody>
          <a:bodyPr/>
          <a:lstStyle/>
          <a:p>
            <a:pPr lvl="0"/>
            <a:r>
              <a:rPr lang="en-US" dirty="0" smtClean="0"/>
              <a:t>The </a:t>
            </a:r>
            <a:r>
              <a:rPr lang="en-US" b="1" dirty="0" smtClean="0"/>
              <a:t>capital account</a:t>
            </a:r>
            <a:r>
              <a:rPr lang="en-US" dirty="0" smtClean="0"/>
              <a:t>, in international macroeconomics, is the part of the balance of payments which records all transactions made between entities in one country with entities in the rest of the world. ... In accounting, the </a:t>
            </a:r>
            <a:r>
              <a:rPr lang="en-US" b="1" dirty="0" smtClean="0"/>
              <a:t>capital account</a:t>
            </a:r>
            <a:r>
              <a:rPr lang="en-US" dirty="0" smtClean="0"/>
              <a:t> shows the net worth of a business at a specific point in time.</a:t>
            </a:r>
            <a:endParaRPr lang="en-US" dirty="0"/>
          </a:p>
        </p:txBody>
      </p:sp>
      <p:sp>
        <p:nvSpPr>
          <p:cNvPr id="4" name="Date Placeholder 3"/>
          <p:cNvSpPr>
            <a:spLocks noGrp="1"/>
          </p:cNvSpPr>
          <p:nvPr>
            <p:ph type="dt" sz="half" idx="10"/>
          </p:nvPr>
        </p:nvSpPr>
        <p:spPr/>
        <p:txBody>
          <a:bodyPr/>
          <a:lstStyle/>
          <a:p>
            <a:fld id="{DEC571C0-EA03-4545-A1BB-2FA3B7C18B74}" type="datetime1">
              <a:rPr lang="en-US" smtClean="0"/>
              <a:pPr/>
              <a:t>7/14/2020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
        <p:nvSpPr>
          <p:cNvPr id="7" name="Rectangle 6"/>
          <p:cNvSpPr/>
          <p:nvPr/>
        </p:nvSpPr>
        <p:spPr bwMode="auto">
          <a:xfrm flipH="1">
            <a:off x="-1" y="9526"/>
            <a:ext cx="609600" cy="1554412"/>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vert="vert" anchor="ctr">
            <a:scene3d>
              <a:camera prst="orthographicFront">
                <a:rot lat="1136" lon="0" rev="0"/>
              </a:camera>
              <a:lightRig rig="threePt" dir="t"/>
            </a:scene3d>
          </a:bodyPr>
          <a:lstStyle/>
          <a:p>
            <a:pPr algn="ctr" defTabSz="548640">
              <a:defRPr/>
            </a:pPr>
            <a:r>
              <a:rPr lang="en-US" sz="1600" dirty="0" smtClean="0">
                <a:solidFill>
                  <a:prstClr val="white"/>
                </a:solidFill>
                <a:latin typeface="Calibri"/>
              </a:rPr>
              <a:t>Pakistan Affairs</a:t>
            </a:r>
            <a:endParaRPr lang="en-US" sz="1600" dirty="0">
              <a:solidFill>
                <a:prstClr val="white"/>
              </a:solidFill>
              <a:latin typeface="Calibri"/>
            </a:endParaRPr>
          </a:p>
        </p:txBody>
      </p:sp>
      <p:pic>
        <p:nvPicPr>
          <p:cNvPr id="8" name="Picture 4" descr="No photo description available."/>
          <p:cNvPicPr>
            <a:picLocks noChangeAspect="1" noChangeArrowheads="1"/>
          </p:cNvPicPr>
          <p:nvPr/>
        </p:nvPicPr>
        <p:blipFill>
          <a:blip r:embed="rId2"/>
          <a:srcRect/>
          <a:stretch>
            <a:fillRect/>
          </a:stretch>
        </p:blipFill>
        <p:spPr bwMode="auto">
          <a:xfrm>
            <a:off x="7543800" y="0"/>
            <a:ext cx="1600200" cy="162798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Current Account</a:t>
            </a:r>
            <a:endParaRPr lang="en-US" dirty="0">
              <a:latin typeface="Arial Black" pitchFamily="34" charset="0"/>
            </a:endParaRPr>
          </a:p>
        </p:txBody>
      </p:sp>
      <p:sp>
        <p:nvSpPr>
          <p:cNvPr id="3" name="Content Placeholder 2"/>
          <p:cNvSpPr>
            <a:spLocks noGrp="1"/>
          </p:cNvSpPr>
          <p:nvPr>
            <p:ph idx="1"/>
          </p:nvPr>
        </p:nvSpPr>
        <p:spPr/>
        <p:txBody>
          <a:bodyPr>
            <a:normAutofit/>
          </a:bodyPr>
          <a:lstStyle/>
          <a:p>
            <a:pPr lvl="0"/>
            <a:r>
              <a:rPr lang="en-US" dirty="0" smtClean="0"/>
              <a:t>The </a:t>
            </a:r>
            <a:r>
              <a:rPr lang="en-US" b="1" dirty="0" smtClean="0"/>
              <a:t>current account deficit</a:t>
            </a:r>
            <a:r>
              <a:rPr lang="en-US" dirty="0" smtClean="0"/>
              <a:t> is a measurement of a country's trade where the value of the goods and services it imports exceeds the value of the products it exports. ... </a:t>
            </a:r>
            <a:endParaRPr lang="en-US" dirty="0" smtClean="0"/>
          </a:p>
          <a:p>
            <a:pPr lvl="0"/>
            <a:r>
              <a:rPr lang="en-US" dirty="0" smtClean="0"/>
              <a:t>The</a:t>
            </a:r>
            <a:r>
              <a:rPr lang="en-US" dirty="0" smtClean="0"/>
              <a:t> </a:t>
            </a:r>
            <a:r>
              <a:rPr lang="en-US" b="1" dirty="0" smtClean="0"/>
              <a:t>current account</a:t>
            </a:r>
            <a:r>
              <a:rPr lang="en-US" dirty="0" smtClean="0"/>
              <a:t> represents a country's foreign transactions and, like the capital </a:t>
            </a:r>
            <a:r>
              <a:rPr lang="en-US" b="1" dirty="0" smtClean="0"/>
              <a:t>account</a:t>
            </a:r>
            <a:r>
              <a:rPr lang="en-US" dirty="0" smtClean="0"/>
              <a:t>, is a component of a country's balance of payments (BOP).</a:t>
            </a:r>
            <a:endParaRPr lang="en-US" dirty="0" smtClean="0"/>
          </a:p>
          <a:p>
            <a:pPr lvl="1"/>
            <a:endParaRPr lang="en-US" dirty="0"/>
          </a:p>
        </p:txBody>
      </p:sp>
      <p:sp>
        <p:nvSpPr>
          <p:cNvPr id="4" name="Date Placeholder 3"/>
          <p:cNvSpPr>
            <a:spLocks noGrp="1"/>
          </p:cNvSpPr>
          <p:nvPr>
            <p:ph type="dt" sz="half" idx="10"/>
          </p:nvPr>
        </p:nvSpPr>
        <p:spPr/>
        <p:txBody>
          <a:bodyPr/>
          <a:lstStyle/>
          <a:p>
            <a:fld id="{DEC571C0-EA03-4545-A1BB-2FA3B7C18B74}" type="datetime1">
              <a:rPr lang="en-US" smtClean="0"/>
              <a:pPr/>
              <a:t>7/14/2020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
        <p:nvSpPr>
          <p:cNvPr id="7" name="Rectangle 6"/>
          <p:cNvSpPr/>
          <p:nvPr/>
        </p:nvSpPr>
        <p:spPr bwMode="auto">
          <a:xfrm flipH="1">
            <a:off x="-1" y="9526"/>
            <a:ext cx="609600" cy="1554412"/>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vert="vert" anchor="ctr">
            <a:scene3d>
              <a:camera prst="orthographicFront">
                <a:rot lat="1136" lon="0" rev="0"/>
              </a:camera>
              <a:lightRig rig="threePt" dir="t"/>
            </a:scene3d>
          </a:bodyPr>
          <a:lstStyle/>
          <a:p>
            <a:pPr algn="ctr" defTabSz="548640">
              <a:defRPr/>
            </a:pPr>
            <a:r>
              <a:rPr lang="en-US" sz="1600" dirty="0" smtClean="0">
                <a:solidFill>
                  <a:prstClr val="white"/>
                </a:solidFill>
                <a:latin typeface="Calibri"/>
              </a:rPr>
              <a:t>Pakistan Affairs</a:t>
            </a:r>
            <a:endParaRPr lang="en-US" sz="1600" dirty="0">
              <a:solidFill>
                <a:prstClr val="white"/>
              </a:solidFill>
              <a:latin typeface="Calibri"/>
            </a:endParaRPr>
          </a:p>
        </p:txBody>
      </p:sp>
      <p:pic>
        <p:nvPicPr>
          <p:cNvPr id="8" name="Picture 4" descr="No photo description available."/>
          <p:cNvPicPr>
            <a:picLocks noChangeAspect="1" noChangeArrowheads="1"/>
          </p:cNvPicPr>
          <p:nvPr/>
        </p:nvPicPr>
        <p:blipFill>
          <a:blip r:embed="rId2"/>
          <a:srcRect/>
          <a:stretch>
            <a:fillRect/>
          </a:stretch>
        </p:blipFill>
        <p:spPr bwMode="auto">
          <a:xfrm>
            <a:off x="7543800" y="0"/>
            <a:ext cx="1600200" cy="162798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GDP</a:t>
            </a:r>
            <a:endParaRPr lang="en-US" dirty="0">
              <a:latin typeface="Arial Black" pitchFamily="34" charset="0"/>
            </a:endParaRPr>
          </a:p>
        </p:txBody>
      </p:sp>
      <p:sp>
        <p:nvSpPr>
          <p:cNvPr id="3" name="Content Placeholder 2"/>
          <p:cNvSpPr>
            <a:spLocks noGrp="1"/>
          </p:cNvSpPr>
          <p:nvPr>
            <p:ph idx="1"/>
          </p:nvPr>
        </p:nvSpPr>
        <p:spPr/>
        <p:txBody>
          <a:bodyPr>
            <a:noAutofit/>
          </a:bodyPr>
          <a:lstStyle/>
          <a:p>
            <a:pPr marL="514350" lvl="0" indent="-514350" algn="just">
              <a:buNone/>
            </a:pPr>
            <a:r>
              <a:rPr lang="en-US" b="1" dirty="0" smtClean="0"/>
              <a:t>Gross Domestic Product</a:t>
            </a:r>
            <a:r>
              <a:rPr lang="en-US" dirty="0" smtClean="0"/>
              <a:t> (</a:t>
            </a:r>
            <a:r>
              <a:rPr lang="en-US" b="1" dirty="0" smtClean="0"/>
              <a:t>GDP</a:t>
            </a:r>
            <a:r>
              <a:rPr lang="en-US" dirty="0" smtClean="0"/>
              <a:t>) is the monetary value of </a:t>
            </a:r>
            <a:r>
              <a:rPr lang="en-US" dirty="0" smtClean="0"/>
              <a:t>all finished </a:t>
            </a:r>
            <a:r>
              <a:rPr lang="en-US" dirty="0" smtClean="0"/>
              <a:t>goods and services made within a country during a specific period. </a:t>
            </a:r>
            <a:r>
              <a:rPr lang="en-US" b="1" dirty="0" smtClean="0"/>
              <a:t>GDP</a:t>
            </a:r>
            <a:r>
              <a:rPr lang="en-US" dirty="0" smtClean="0"/>
              <a:t> provides an economic snapshot of a country, used to estimate the size of an economy and growth rate. </a:t>
            </a:r>
            <a:r>
              <a:rPr lang="en-US" b="1" dirty="0" smtClean="0"/>
              <a:t>GDP</a:t>
            </a:r>
            <a:r>
              <a:rPr lang="en-US" dirty="0" smtClean="0"/>
              <a:t> can be calculated in three ways, using expenditures, production, or incomes.</a:t>
            </a:r>
            <a:endParaRPr lang="en-US" sz="4000" dirty="0" smtClean="0"/>
          </a:p>
        </p:txBody>
      </p:sp>
      <p:sp>
        <p:nvSpPr>
          <p:cNvPr id="4" name="Date Placeholder 3"/>
          <p:cNvSpPr>
            <a:spLocks noGrp="1"/>
          </p:cNvSpPr>
          <p:nvPr>
            <p:ph type="dt" sz="half" idx="10"/>
          </p:nvPr>
        </p:nvSpPr>
        <p:spPr/>
        <p:txBody>
          <a:bodyPr/>
          <a:lstStyle/>
          <a:p>
            <a:fld id="{DEC571C0-EA03-4545-A1BB-2FA3B7C18B74}" type="datetime1">
              <a:rPr lang="en-US" smtClean="0"/>
              <a:pPr/>
              <a:t>7/14/2020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
        <p:nvSpPr>
          <p:cNvPr id="7" name="Rectangle 6"/>
          <p:cNvSpPr/>
          <p:nvPr/>
        </p:nvSpPr>
        <p:spPr bwMode="auto">
          <a:xfrm flipH="1">
            <a:off x="-1" y="9526"/>
            <a:ext cx="609600" cy="1554412"/>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vert="vert" anchor="ctr">
            <a:scene3d>
              <a:camera prst="orthographicFront">
                <a:rot lat="1136" lon="0" rev="0"/>
              </a:camera>
              <a:lightRig rig="threePt" dir="t"/>
            </a:scene3d>
          </a:bodyPr>
          <a:lstStyle/>
          <a:p>
            <a:pPr algn="ctr" defTabSz="548640">
              <a:defRPr/>
            </a:pPr>
            <a:r>
              <a:rPr lang="en-US" sz="1600" dirty="0" smtClean="0">
                <a:solidFill>
                  <a:prstClr val="white"/>
                </a:solidFill>
                <a:latin typeface="Calibri"/>
              </a:rPr>
              <a:t>Pakistan Affairs</a:t>
            </a:r>
            <a:endParaRPr lang="en-US" sz="1600" dirty="0">
              <a:solidFill>
                <a:prstClr val="white"/>
              </a:solidFill>
              <a:latin typeface="Calibri"/>
            </a:endParaRPr>
          </a:p>
        </p:txBody>
      </p:sp>
      <p:pic>
        <p:nvPicPr>
          <p:cNvPr id="8" name="Picture 4" descr="No photo description available."/>
          <p:cNvPicPr>
            <a:picLocks noChangeAspect="1" noChangeArrowheads="1"/>
          </p:cNvPicPr>
          <p:nvPr/>
        </p:nvPicPr>
        <p:blipFill>
          <a:blip r:embed="rId2"/>
          <a:srcRect/>
          <a:stretch>
            <a:fillRect/>
          </a:stretch>
        </p:blipFill>
        <p:spPr bwMode="auto">
          <a:xfrm>
            <a:off x="7543800" y="0"/>
            <a:ext cx="1600200" cy="162798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GNP</a:t>
            </a:r>
            <a:endParaRPr lang="en-US" dirty="0">
              <a:latin typeface="Arial Black" pitchFamily="34" charset="0"/>
            </a:endParaRPr>
          </a:p>
        </p:txBody>
      </p:sp>
      <p:sp>
        <p:nvSpPr>
          <p:cNvPr id="3" name="Content Placeholder 2"/>
          <p:cNvSpPr>
            <a:spLocks noGrp="1"/>
          </p:cNvSpPr>
          <p:nvPr>
            <p:ph idx="1"/>
          </p:nvPr>
        </p:nvSpPr>
        <p:spPr/>
        <p:txBody>
          <a:bodyPr>
            <a:noAutofit/>
          </a:bodyPr>
          <a:lstStyle/>
          <a:p>
            <a:pPr marL="514350" lvl="0" indent="-514350" algn="just">
              <a:buNone/>
            </a:pPr>
            <a:r>
              <a:rPr lang="en-US" b="1" dirty="0" smtClean="0"/>
              <a:t>Gross national product</a:t>
            </a:r>
            <a:r>
              <a:rPr lang="en-US" dirty="0" smtClean="0"/>
              <a:t> (</a:t>
            </a:r>
            <a:r>
              <a:rPr lang="en-US" b="1" dirty="0" smtClean="0"/>
              <a:t>GNP</a:t>
            </a:r>
            <a:r>
              <a:rPr lang="en-US" dirty="0" smtClean="0"/>
              <a:t>) is an estimate of total value of all the final products and services turned out in a given period by the means of production owned by a country's residents</a:t>
            </a:r>
            <a:endParaRPr lang="en-US" sz="4000" dirty="0" smtClean="0"/>
          </a:p>
        </p:txBody>
      </p:sp>
      <p:sp>
        <p:nvSpPr>
          <p:cNvPr id="4" name="Date Placeholder 3"/>
          <p:cNvSpPr>
            <a:spLocks noGrp="1"/>
          </p:cNvSpPr>
          <p:nvPr>
            <p:ph type="dt" sz="half" idx="10"/>
          </p:nvPr>
        </p:nvSpPr>
        <p:spPr/>
        <p:txBody>
          <a:bodyPr/>
          <a:lstStyle/>
          <a:p>
            <a:fld id="{DEC571C0-EA03-4545-A1BB-2FA3B7C18B74}" type="datetime1">
              <a:rPr lang="en-US" smtClean="0"/>
              <a:pPr/>
              <a:t>7/14/2020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7" name="Rectangle 6"/>
          <p:cNvSpPr/>
          <p:nvPr/>
        </p:nvSpPr>
        <p:spPr bwMode="auto">
          <a:xfrm flipH="1">
            <a:off x="-1" y="9526"/>
            <a:ext cx="609600" cy="1554412"/>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vert="vert" anchor="ctr">
            <a:scene3d>
              <a:camera prst="orthographicFront">
                <a:rot lat="1136" lon="0" rev="0"/>
              </a:camera>
              <a:lightRig rig="threePt" dir="t"/>
            </a:scene3d>
          </a:bodyPr>
          <a:lstStyle/>
          <a:p>
            <a:pPr algn="ctr" defTabSz="548640">
              <a:defRPr/>
            </a:pPr>
            <a:r>
              <a:rPr lang="en-US" sz="1600" dirty="0" smtClean="0">
                <a:solidFill>
                  <a:prstClr val="white"/>
                </a:solidFill>
                <a:latin typeface="Calibri"/>
              </a:rPr>
              <a:t>Pakistan Affairs</a:t>
            </a:r>
            <a:endParaRPr lang="en-US" sz="1600" dirty="0">
              <a:solidFill>
                <a:prstClr val="white"/>
              </a:solidFill>
              <a:latin typeface="Calibri"/>
            </a:endParaRPr>
          </a:p>
        </p:txBody>
      </p:sp>
      <p:pic>
        <p:nvPicPr>
          <p:cNvPr id="8" name="Picture 4" descr="No photo description available."/>
          <p:cNvPicPr>
            <a:picLocks noChangeAspect="1" noChangeArrowheads="1"/>
          </p:cNvPicPr>
          <p:nvPr/>
        </p:nvPicPr>
        <p:blipFill>
          <a:blip r:embed="rId2"/>
          <a:srcRect/>
          <a:stretch>
            <a:fillRect/>
          </a:stretch>
        </p:blipFill>
        <p:spPr bwMode="auto">
          <a:xfrm>
            <a:off x="7543800" y="0"/>
            <a:ext cx="1600200" cy="162798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Economic Terms</a:t>
            </a:r>
            <a:endParaRPr lang="en-US" dirty="0">
              <a:latin typeface="Arial Black" pitchFamily="34" charset="0"/>
            </a:endParaRPr>
          </a:p>
        </p:txBody>
      </p:sp>
      <p:sp>
        <p:nvSpPr>
          <p:cNvPr id="3" name="Content Placeholder 2"/>
          <p:cNvSpPr>
            <a:spLocks noGrp="1"/>
          </p:cNvSpPr>
          <p:nvPr>
            <p:ph idx="1"/>
          </p:nvPr>
        </p:nvSpPr>
        <p:spPr/>
        <p:txBody>
          <a:bodyPr>
            <a:normAutofit/>
          </a:bodyPr>
          <a:lstStyle/>
          <a:p>
            <a:pPr marL="514350" lvl="0" indent="-514350">
              <a:buNone/>
            </a:pPr>
            <a:r>
              <a:rPr lang="en-US" dirty="0" smtClean="0"/>
              <a:t>Inflation </a:t>
            </a:r>
          </a:p>
          <a:p>
            <a:pPr marL="514350" lvl="0" indent="-514350">
              <a:buNone/>
            </a:pPr>
            <a:r>
              <a:rPr lang="en-US" dirty="0" smtClean="0"/>
              <a:t>Unemployment </a:t>
            </a:r>
          </a:p>
          <a:p>
            <a:pPr marL="514350" lvl="0" indent="-514350">
              <a:buNone/>
            </a:pPr>
            <a:r>
              <a:rPr lang="en-US" dirty="0" smtClean="0"/>
              <a:t>Labor Force / participation Rate </a:t>
            </a:r>
          </a:p>
          <a:p>
            <a:pPr marL="514350" lvl="0" indent="-514350">
              <a:buNone/>
            </a:pPr>
            <a:r>
              <a:rPr lang="en-US" sz="3000" dirty="0" smtClean="0"/>
              <a:t>Monetary Policy</a:t>
            </a:r>
          </a:p>
          <a:p>
            <a:pPr marL="514350" lvl="0" indent="-514350">
              <a:buNone/>
            </a:pPr>
            <a:r>
              <a:rPr lang="en-US" sz="3000" dirty="0" smtClean="0"/>
              <a:t>Exchange Rate </a:t>
            </a:r>
          </a:p>
          <a:p>
            <a:pPr marL="514350" lvl="0" indent="-514350">
              <a:buNone/>
            </a:pPr>
            <a:r>
              <a:rPr lang="en-US" sz="3000" dirty="0" smtClean="0"/>
              <a:t>Tax to GDP Ratio </a:t>
            </a:r>
          </a:p>
          <a:p>
            <a:pPr marL="514350" lvl="0" indent="-514350">
              <a:buNone/>
            </a:pPr>
            <a:endParaRPr lang="en-US" sz="3000" dirty="0" smtClean="0"/>
          </a:p>
        </p:txBody>
      </p:sp>
      <p:sp>
        <p:nvSpPr>
          <p:cNvPr id="4" name="Date Placeholder 3"/>
          <p:cNvSpPr>
            <a:spLocks noGrp="1"/>
          </p:cNvSpPr>
          <p:nvPr>
            <p:ph type="dt" sz="half" idx="10"/>
          </p:nvPr>
        </p:nvSpPr>
        <p:spPr/>
        <p:txBody>
          <a:bodyPr/>
          <a:lstStyle/>
          <a:p>
            <a:fld id="{DEC571C0-EA03-4545-A1BB-2FA3B7C18B74}" type="datetime1">
              <a:rPr lang="en-US" smtClean="0"/>
              <a:pPr/>
              <a:t>7/14/2020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
        <p:nvSpPr>
          <p:cNvPr id="7" name="Rectangle 6"/>
          <p:cNvSpPr/>
          <p:nvPr/>
        </p:nvSpPr>
        <p:spPr bwMode="auto">
          <a:xfrm flipH="1">
            <a:off x="-1" y="9526"/>
            <a:ext cx="609600" cy="1554412"/>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vert="vert" anchor="ctr">
            <a:scene3d>
              <a:camera prst="orthographicFront">
                <a:rot lat="1136" lon="0" rev="0"/>
              </a:camera>
              <a:lightRig rig="threePt" dir="t"/>
            </a:scene3d>
          </a:bodyPr>
          <a:lstStyle/>
          <a:p>
            <a:pPr algn="ctr" defTabSz="548640">
              <a:defRPr/>
            </a:pPr>
            <a:r>
              <a:rPr lang="en-US" sz="1600" dirty="0" smtClean="0">
                <a:solidFill>
                  <a:prstClr val="white"/>
                </a:solidFill>
                <a:latin typeface="Calibri"/>
              </a:rPr>
              <a:t>Pakistan Affairs</a:t>
            </a:r>
            <a:endParaRPr lang="en-US" sz="1600" dirty="0">
              <a:solidFill>
                <a:prstClr val="white"/>
              </a:solidFill>
              <a:latin typeface="Calibri"/>
            </a:endParaRPr>
          </a:p>
        </p:txBody>
      </p:sp>
      <p:pic>
        <p:nvPicPr>
          <p:cNvPr id="8" name="Picture 4" descr="No photo description available."/>
          <p:cNvPicPr>
            <a:picLocks noChangeAspect="1" noChangeArrowheads="1"/>
          </p:cNvPicPr>
          <p:nvPr/>
        </p:nvPicPr>
        <p:blipFill>
          <a:blip r:embed="rId2"/>
          <a:srcRect/>
          <a:stretch>
            <a:fillRect/>
          </a:stretch>
        </p:blipFill>
        <p:spPr bwMode="auto">
          <a:xfrm>
            <a:off x="7543800" y="0"/>
            <a:ext cx="1600200" cy="1627981"/>
          </a:xfrm>
          <a:prstGeom prst="rect">
            <a:avLst/>
          </a:prstGeom>
          <a:noFill/>
        </p:spPr>
      </p:pic>
    </p:spTree>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2121</TotalTime>
  <Words>82</Words>
  <Application>Microsoft Office PowerPoint</Application>
  <PresentationFormat>On-screen Show (4:3)</PresentationFormat>
  <Paragraphs>57</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BISP Enquiries </vt:lpstr>
      <vt:lpstr>Slide 2</vt:lpstr>
      <vt:lpstr>Budget </vt:lpstr>
      <vt:lpstr>Balance of Payment</vt:lpstr>
      <vt:lpstr>Capital Account</vt:lpstr>
      <vt:lpstr>Current Account</vt:lpstr>
      <vt:lpstr>GDP</vt:lpstr>
      <vt:lpstr>GNP</vt:lpstr>
      <vt:lpstr>Economic Terms</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BISP Enquiries</dc:title>
  <dc:creator>Bilal</dc:creator>
  <cp:lastModifiedBy>Hewlett-Packard Company</cp:lastModifiedBy>
  <cp:revision>143</cp:revision>
  <dcterms:created xsi:type="dcterms:W3CDTF">2006-08-16T00:00:00Z</dcterms:created>
  <dcterms:modified xsi:type="dcterms:W3CDTF">2020-07-14T06:51:01Z</dcterms:modified>
</cp:coreProperties>
</file>